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0"/>
  </p:notesMasterIdLst>
  <p:sldIdLst>
    <p:sldId id="256" r:id="rId2"/>
    <p:sldId id="257" r:id="rId3"/>
    <p:sldId id="263" r:id="rId4"/>
    <p:sldId id="280" r:id="rId5"/>
    <p:sldId id="266" r:id="rId6"/>
    <p:sldId id="264" r:id="rId7"/>
    <p:sldId id="274" r:id="rId8"/>
    <p:sldId id="28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A2C4-E541-435E-A000-819D2774EAC4}" type="datetimeFigureOut">
              <a:rPr lang="en-US" smtClean="0"/>
              <a:t>1/14/2025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83FA1-570D-480D-866D-49A7953F9B99}" type="slidenum">
              <a:rPr lang="en-US" smtClean="0"/>
              <a:t>‹#›</a:t>
            </a:fld>
            <a:endParaRPr lang="en-US" dirty="0"/>
          </a:p>
        </p:txBody>
      </p:sp>
    </p:spTree>
    <p:extLst>
      <p:ext uri="{BB962C8B-B14F-4D97-AF65-F5344CB8AC3E}">
        <p14:creationId xmlns:p14="http://schemas.microsoft.com/office/powerpoint/2010/main" val="91644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2087272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343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190512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965288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702511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11622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165912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110249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27848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274263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821470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99433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028460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197871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289571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1257036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96499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72476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51431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74481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12946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26798022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hyperlink" Target="https://saturncloud.io/blog/a-comprehensive-guide-to-convolutional-neural-networks-the-eli5-way/" TargetMode="External"/><Relationship Id="rId2" Type="http://schemas.openxmlformats.org/officeDocument/2006/relationships/hyperlink" Target="https://www.v7labs.com/blog/convolutional-neural-networks-guide" TargetMode="External"/><Relationship Id="rId1" Type="http://schemas.openxmlformats.org/officeDocument/2006/relationships/slideLayout" Target="../slideLayouts/slideLayout6.xml"/><Relationship Id="rId5" Type="http://schemas.openxmlformats.org/officeDocument/2006/relationships/hyperlink" Target="https://www.linkedin.com/pulse/model-poisoning-threat-implications-fraud-credit-risk-sharad-gupta/" TargetMode="External"/><Relationship Id="rId4" Type="http://schemas.openxmlformats.org/officeDocument/2006/relationships/hyperlink" Target="https://www.researchgate.net/publication/353673913_A_Novel_Defensive_Strategy_for_Facial_Manipulation_Detection_Combining_Bilateral_Filtering_and_Joint_Adversarial_Trai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624505" y="1931263"/>
            <a:ext cx="7395301" cy="1929505"/>
          </a:xfrm>
        </p:spPr>
        <p:txBody>
          <a:bodyPr/>
          <a:lstStyle/>
          <a:p>
            <a:br>
              <a:rPr lang="en-US" sz="2000" dirty="0"/>
            </a:br>
            <a:br>
              <a:rPr lang="en-US" sz="2000" dirty="0"/>
            </a:br>
            <a:br>
              <a:rPr lang="en-US" sz="2000" dirty="0"/>
            </a:br>
            <a:r>
              <a:rPr lang="en-US" sz="2000" dirty="0"/>
              <a:t>Convolutional Neural Networks(CNN</a:t>
            </a:r>
            <a:r>
              <a:rPr lang="en-US" sz="1400" dirty="0"/>
              <a:t>s</a:t>
            </a:r>
            <a:r>
              <a:rPr lang="en-US" sz="2000" dirty="0"/>
              <a:t>)</a:t>
            </a:r>
            <a:br>
              <a:rPr lang="en-US" sz="2000" dirty="0"/>
            </a:br>
            <a:br>
              <a:rPr lang="en-US" sz="2000" dirty="0"/>
            </a:br>
            <a:endParaRPr lang="en-US" sz="2000" dirty="0"/>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637766" y="3860768"/>
            <a:ext cx="4989628" cy="816022"/>
          </a:xfrm>
        </p:spPr>
        <p:txBody>
          <a:bodyPr>
            <a:normAutofit/>
          </a:bodyPr>
          <a:lstStyle/>
          <a:p>
            <a:r>
              <a:rPr lang="en-US" dirty="0"/>
              <a:t>Jovan L. Thompson</a:t>
            </a:r>
          </a:p>
          <a:p>
            <a:r>
              <a:rPr lang="en-US" dirty="0"/>
              <a:t>May 29, 2024</a:t>
            </a:r>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619287" y="2119370"/>
            <a:ext cx="4579970" cy="538038"/>
          </a:xfrm>
        </p:spPr>
        <p:txBody>
          <a:bodyPr/>
          <a:lstStyle/>
          <a:p>
            <a:r>
              <a:rPr lang="en-US" dirty="0"/>
              <a:t>Table of contents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632324" y="2656110"/>
            <a:ext cx="6300317" cy="2872039"/>
          </a:xfrm>
        </p:spPr>
        <p:txBody>
          <a:bodyPr/>
          <a:lstStyle/>
          <a:p>
            <a:pPr marL="342900" indent="-342900">
              <a:buFont typeface="+mj-lt"/>
              <a:buAutoNum type="arabicParenR" startAt="3"/>
            </a:pPr>
            <a:r>
              <a:rPr lang="en-US" sz="1800" dirty="0"/>
              <a:t>Introduction to Convolutional Neural Networks (CNNs)</a:t>
            </a:r>
          </a:p>
          <a:p>
            <a:pPr marL="342900" indent="-342900">
              <a:buFont typeface="+mj-lt"/>
              <a:buAutoNum type="arabicParenR" startAt="3"/>
            </a:pPr>
            <a:r>
              <a:rPr lang="en-US" sz="1800" dirty="0"/>
              <a:t>Core Concepts of CNNs</a:t>
            </a:r>
          </a:p>
          <a:p>
            <a:pPr marL="342900" indent="-342900">
              <a:buFont typeface="+mj-lt"/>
              <a:buAutoNum type="arabicParenR" startAt="3"/>
            </a:pPr>
            <a:r>
              <a:rPr lang="en-US" sz="1800" dirty="0"/>
              <a:t>Security Concerns with CNNs</a:t>
            </a:r>
          </a:p>
          <a:p>
            <a:pPr marL="342900" indent="-342900">
              <a:buFont typeface="+mj-lt"/>
              <a:buAutoNum type="arabicParenR" startAt="3"/>
            </a:pPr>
            <a:r>
              <a:rPr lang="en-US" sz="1800" dirty="0"/>
              <a:t>Ethical Implications of CNNs: A Christian Perspective</a:t>
            </a:r>
          </a:p>
          <a:p>
            <a:pPr marL="342900" indent="-342900">
              <a:buFont typeface="+mj-lt"/>
              <a:buAutoNum type="arabicParenR" startAt="3"/>
            </a:pPr>
            <a:r>
              <a:rPr lang="en-US" sz="1800" dirty="0"/>
              <a:t>Conclusions </a:t>
            </a:r>
          </a:p>
          <a:p>
            <a:pPr marL="342900" indent="-342900">
              <a:buFont typeface="+mj-lt"/>
              <a:buAutoNum type="arabicParenR" startAt="3"/>
            </a:pPr>
            <a:r>
              <a:rPr lang="en-US" sz="1800" dirty="0"/>
              <a:t>References</a:t>
            </a:r>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dirty="0"/>
              <a:t>CNNs</a:t>
            </a:r>
            <a:endParaRPr kumimoji="0" lang="en-US" sz="900" b="0" i="0" u="none" strike="noStrike" kern="1200" cap="all" spc="400" normalizeH="0" baseline="0" noProof="0" dirty="0">
              <a:ln>
                <a:noFill/>
              </a:ln>
              <a:solidFill>
                <a:prstClr val="white"/>
              </a:solidFill>
              <a:effectLst>
                <a:outerShdw blurRad="38100" dist="38100" dir="2700000" algn="tl">
                  <a:srgbClr val="000000">
                    <a:alpha val="43137"/>
                  </a:srgbClr>
                </a:outerShdw>
              </a:effectLst>
              <a:uLnTx/>
              <a:uFillTx/>
              <a:latin typeface="Century Gothic Bold"/>
              <a:ea typeface="+mn-ea"/>
              <a:cs typeface="+mn-cs"/>
            </a:endParaRP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srgbClr val="0BE1FF"/>
                </a:solidFill>
                <a:effectLst>
                  <a:outerShdw blurRad="38100" dist="38100" dir="2700000" algn="tl">
                    <a:srgbClr val="000000">
                      <a:alpha val="43137"/>
                    </a:srgbClr>
                  </a:outerShdw>
                </a:effectLst>
                <a:uLnTx/>
                <a:uFillTx/>
                <a:latin typeface="Dayton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0BE1FF"/>
              </a:solidFill>
              <a:effectLst>
                <a:outerShdw blurRad="38100" dist="38100" dir="2700000" algn="tl">
                  <a:srgbClr val="000000">
                    <a:alpha val="43137"/>
                  </a:srgbClr>
                </a:outerShdw>
              </a:effectLst>
              <a:uLnTx/>
              <a:uFillTx/>
              <a:latin typeface="Daytona Pro Light"/>
              <a:ea typeface="+mn-ea"/>
              <a:cs typeface="+mn-cs"/>
            </a:endParaRPr>
          </a:p>
        </p:txBody>
      </p:sp>
      <p:pic>
        <p:nvPicPr>
          <p:cNvPr id="8" name="Picture Placeholder 7">
            <a:extLst>
              <a:ext uri="{FF2B5EF4-FFF2-40B4-BE49-F238E27FC236}">
                <a16:creationId xmlns:a16="http://schemas.microsoft.com/office/drawing/2014/main" id="{414EC627-BC15-4FDB-036A-7D538768D70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8919" r="8919"/>
          <a:stretch>
            <a:fillRect/>
          </a:stretch>
        </p:blipFill>
        <p:spPr/>
      </p:pic>
      <p:sp>
        <p:nvSpPr>
          <p:cNvPr id="9" name="TextBox 8">
            <a:extLst>
              <a:ext uri="{FF2B5EF4-FFF2-40B4-BE49-F238E27FC236}">
                <a16:creationId xmlns:a16="http://schemas.microsoft.com/office/drawing/2014/main" id="{AFD31BD2-5151-872F-6B73-B2DA14E55C56}"/>
              </a:ext>
            </a:extLst>
          </p:cNvPr>
          <p:cNvSpPr txBox="1"/>
          <p:nvPr/>
        </p:nvSpPr>
        <p:spPr>
          <a:xfrm>
            <a:off x="7260337" y="5297317"/>
            <a:ext cx="4672584" cy="230832"/>
          </a:xfrm>
          <a:prstGeom prst="rect">
            <a:avLst/>
          </a:prstGeom>
          <a:noFill/>
        </p:spPr>
        <p:txBody>
          <a:bodyPr wrap="square" rtlCol="0">
            <a:spAutoFit/>
          </a:bodyPr>
          <a:lstStyle/>
          <a:p>
            <a:r>
              <a:rPr lang="en-US" sz="900" baseline="30000" dirty="0">
                <a:solidFill>
                  <a:schemeClr val="bg1"/>
                </a:solidFill>
              </a:rPr>
              <a:t>1 </a:t>
            </a:r>
            <a:r>
              <a:rPr lang="en-US" sz="900" dirty="0">
                <a:solidFill>
                  <a:schemeClr val="bg1"/>
                </a:solidFill>
              </a:rPr>
              <a:t>Baheti, P. (2021, June 27). A comprehensive guide to convolutional neural networks. . </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612648" y="431222"/>
            <a:ext cx="10972800" cy="579245"/>
          </a:xfrm>
        </p:spPr>
        <p:txBody>
          <a:bodyPr/>
          <a:lstStyle/>
          <a:p>
            <a:pPr algn="ctr"/>
            <a:r>
              <a:rPr lang="en-US" sz="2000" dirty="0"/>
              <a:t>Introduction to Convolutional Neural Networks (CNN</a:t>
            </a:r>
            <a:r>
              <a:rPr lang="en-US" sz="1300" dirty="0"/>
              <a:t>s</a:t>
            </a:r>
            <a:r>
              <a:rPr lang="en-US" sz="2000" dirty="0"/>
              <a:t>)</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71569" y="2201725"/>
            <a:ext cx="2810276" cy="365125"/>
          </a:xfrm>
        </p:spPr>
        <p:txBody>
          <a:bodyPr/>
          <a:lstStyle/>
          <a:p>
            <a:r>
              <a:rPr lang="en-US" dirty="0"/>
              <a:t>What are CNNs?</a:t>
            </a:r>
            <a:endParaRPr lang="en-ZA" dirty="0"/>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71569" y="2549898"/>
            <a:ext cx="2810276" cy="3052610"/>
          </a:xfrm>
        </p:spPr>
        <p:txBody>
          <a:bodyPr/>
          <a:lstStyle/>
          <a:p>
            <a:pPr marL="285750" indent="-285750" algn="l">
              <a:buFont typeface="Arial" panose="020B0604020202020204" pitchFamily="34" charset="0"/>
              <a:buChar char="•"/>
            </a:pPr>
            <a:r>
              <a:rPr lang="en-US" dirty="0"/>
              <a:t>Specialized neural networks designed for processing grid-like data (images &amp; adapted for time-series data for local patterns &amp; time dependencies). </a:t>
            </a:r>
          </a:p>
          <a:p>
            <a:pPr marL="285750" indent="-285750" algn="l">
              <a:buFont typeface="Arial" panose="020B0604020202020204" pitchFamily="34" charset="0"/>
              <a:buChar char="•"/>
            </a:pPr>
            <a:r>
              <a:rPr lang="en-US" dirty="0"/>
              <a:t>Mimic the human visual cortex to learn patterns and features from data.</a:t>
            </a:r>
          </a:p>
          <a:p>
            <a:pPr marL="285750" indent="-285750" algn="l">
              <a:buFont typeface="Arial" panose="020B0604020202020204" pitchFamily="34" charset="0"/>
              <a:buChar char="•"/>
            </a:pPr>
            <a:r>
              <a:rPr lang="en-US" dirty="0"/>
              <a:t>Utilizes layers of neurons arranged in a three-dimensional structure. Neurons are the size of the </a:t>
            </a:r>
            <a:r>
              <a:rPr lang="en-US" dirty="0" err="1"/>
              <a:t>featue</a:t>
            </a:r>
            <a:r>
              <a:rPr lang="en-US" dirty="0"/>
              <a:t> map x filters or pooling reduction.</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20578" y="2184773"/>
            <a:ext cx="2810276" cy="365125"/>
          </a:xfrm>
        </p:spPr>
        <p:txBody>
          <a:bodyPr/>
          <a:lstStyle/>
          <a:p>
            <a:r>
              <a:rPr lang="en-US" dirty="0"/>
              <a:t>Why are CNNs Important?</a:t>
            </a:r>
            <a:endParaRPr lang="en-ZA" dirty="0"/>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20578" y="2532946"/>
            <a:ext cx="2810276" cy="3069562"/>
          </a:xfrm>
        </p:spPr>
        <p:txBody>
          <a:bodyPr/>
          <a:lstStyle/>
          <a:p>
            <a:pPr marL="285750" indent="-285750" algn="l">
              <a:buFont typeface="Arial" panose="020B0604020202020204" pitchFamily="34" charset="0"/>
              <a:buChar char="•"/>
            </a:pPr>
            <a:r>
              <a:rPr lang="en-US" dirty="0"/>
              <a:t>Revolutionized computer vision and image recognition tasks.; k-NN and SVM used prior to CNNs.</a:t>
            </a:r>
          </a:p>
          <a:p>
            <a:pPr marL="285750" indent="-285750" algn="l">
              <a:buFont typeface="Arial" panose="020B0604020202020204" pitchFamily="34" charset="0"/>
              <a:buChar char="•"/>
            </a:pPr>
            <a:r>
              <a:rPr lang="en-US" dirty="0"/>
              <a:t>Achieved state-of-the-art performance in various domains.</a:t>
            </a:r>
          </a:p>
          <a:p>
            <a:pPr marL="285750" indent="-285750" algn="l">
              <a:buFont typeface="Arial" panose="020B0604020202020204" pitchFamily="34" charset="0"/>
              <a:buChar char="•"/>
            </a:pPr>
            <a:r>
              <a:rPr lang="en-US" dirty="0"/>
              <a:t>Enhances accuracy and efficiency in tasks involving large-scale image data.</a:t>
            </a:r>
          </a:p>
          <a:p>
            <a:pPr marL="285750" indent="-285750" algn="l">
              <a:buFont typeface="Arial" panose="020B0604020202020204" pitchFamily="34" charset="0"/>
              <a:buChar char="•"/>
            </a:pPr>
            <a:r>
              <a:rPr lang="en-US" dirty="0"/>
              <a:t>Facilitates advancements in automation and machine learning applications.</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9341" y="2184773"/>
            <a:ext cx="2696073" cy="365125"/>
          </a:xfrm>
        </p:spPr>
        <p:txBody>
          <a:bodyPr/>
          <a:lstStyle/>
          <a:p>
            <a:r>
              <a:rPr lang="en-ZA" dirty="0"/>
              <a:t>How are CNN’s Used?​</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9341" y="2532946"/>
            <a:ext cx="2696073" cy="3069562"/>
          </a:xfrm>
        </p:spPr>
        <p:txBody>
          <a:bodyPr/>
          <a:lstStyle/>
          <a:p>
            <a:pPr marL="285750" indent="-285750" algn="l">
              <a:buFont typeface="Arial" panose="020B0604020202020204" pitchFamily="34" charset="0"/>
              <a:buChar char="•"/>
            </a:pPr>
            <a:r>
              <a:rPr lang="en-US" dirty="0"/>
              <a:t>Facial recognition (security, authentication).</a:t>
            </a:r>
          </a:p>
          <a:p>
            <a:pPr marL="285750" indent="-285750" algn="l">
              <a:buFont typeface="Arial" panose="020B0604020202020204" pitchFamily="34" charset="0"/>
              <a:buChar char="•"/>
            </a:pPr>
            <a:r>
              <a:rPr lang="en-US" dirty="0"/>
              <a:t>Self-driving cars (object detection, lane tracking).</a:t>
            </a:r>
          </a:p>
          <a:p>
            <a:pPr marL="285750" indent="-285750" algn="l">
              <a:buFont typeface="Arial" panose="020B0604020202020204" pitchFamily="34" charset="0"/>
              <a:buChar char="•"/>
            </a:pPr>
            <a:r>
              <a:rPr lang="en-US" dirty="0"/>
              <a:t>Medical imaging (diagnosis, disease detection).</a:t>
            </a:r>
          </a:p>
          <a:p>
            <a:pPr marL="285750" indent="-285750" algn="l">
              <a:buFont typeface="Arial" panose="020B0604020202020204" pitchFamily="34" charset="0"/>
              <a:buChar char="•"/>
            </a:pPr>
            <a:r>
              <a:rPr lang="en-US" dirty="0"/>
              <a:t>Handwriting recognition (document analysis, automation).</a:t>
            </a:r>
          </a:p>
          <a:p>
            <a:pPr marL="285750" indent="-285750" algn="l">
              <a:buFont typeface="Arial" panose="020B0604020202020204" pitchFamily="34" charset="0"/>
              <a:buChar char="•"/>
            </a:pPr>
            <a:r>
              <a:rPr lang="en-US" dirty="0"/>
              <a:t>Wildlife monitoring (species identification).</a:t>
            </a:r>
          </a:p>
          <a:p>
            <a:pPr marL="285750" indent="-285750" algn="l">
              <a:buFont typeface="Arial" panose="020B0604020202020204" pitchFamily="34" charset="0"/>
              <a:buChar char="•"/>
            </a:pPr>
            <a:r>
              <a:rPr lang="en-US" dirty="0"/>
              <a:t>Agricultural tech (crop health monitoring).</a:t>
            </a:r>
          </a:p>
        </p:txBody>
      </p:sp>
      <p:sp>
        <p:nvSpPr>
          <p:cNvPr id="3" name="Footer Placeholder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dirty="0"/>
              <a:t>CNNs</a:t>
            </a:r>
            <a:endParaRPr kumimoji="0" lang="en-US" sz="900" b="0" i="0" u="none" strike="noStrike" kern="1200" cap="all" spc="400" normalizeH="0" baseline="0" noProof="0" dirty="0">
              <a:ln>
                <a:noFill/>
              </a:ln>
              <a:solidFill>
                <a:prstClr val="white"/>
              </a:solidFill>
              <a:effectLst>
                <a:outerShdw blurRad="38100" dist="38100" dir="2700000" algn="tl">
                  <a:srgbClr val="000000">
                    <a:alpha val="43137"/>
                  </a:srgbClr>
                </a:outerShdw>
              </a:effectLst>
              <a:uLnTx/>
              <a:uFillTx/>
              <a:latin typeface="Century Gothic Bold"/>
              <a:ea typeface="+mn-ea"/>
              <a:cs typeface="+mn-cs"/>
            </a:endParaRP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srgbClr val="0BE1FF"/>
                </a:solidFill>
                <a:effectLst/>
                <a:uLnTx/>
                <a:uFillTx/>
                <a:latin typeface="Dayton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srgbClr val="0BE1FF"/>
              </a:solidFill>
              <a:effectLst/>
              <a:uLnTx/>
              <a:uFillTx/>
              <a:latin typeface="Daytona Pro Light"/>
              <a:ea typeface="+mn-ea"/>
              <a:cs typeface="+mn-cs"/>
            </a:endParaRP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82454" y="1555066"/>
            <a:ext cx="659945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7854" y="1082227"/>
            <a:ext cx="947024"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ytona Pro Light"/>
              <a:ea typeface="+mn-ea"/>
              <a:cs typeface="+mn-cs"/>
            </a:endParaRPr>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0370" y="1255492"/>
            <a:ext cx="600001"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6863" y="1082227"/>
            <a:ext cx="947024"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ytona Pro Light"/>
              <a:ea typeface="+mn-ea"/>
              <a:cs typeface="+mn-cs"/>
            </a:endParaRPr>
          </a:p>
        </p:txBody>
      </p:sp>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8852" y="1082227"/>
            <a:ext cx="947024"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ytona Pro Light"/>
              <a:ea typeface="+mn-ea"/>
              <a:cs typeface="+mn-cs"/>
            </a:endParaRPr>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1368" y="1255492"/>
            <a:ext cx="600001" cy="599148"/>
          </a:xfrm>
          <a:prstGeom prst="rect">
            <a:avLst/>
          </a:prstGeom>
        </p:spPr>
      </p:pic>
      <p:pic>
        <p:nvPicPr>
          <p:cNvPr id="10" name="Picture Placeholder 43" descr="two people talking icon">
            <a:extLst>
              <a:ext uri="{FF2B5EF4-FFF2-40B4-BE49-F238E27FC236}">
                <a16:creationId xmlns:a16="http://schemas.microsoft.com/office/drawing/2014/main" id="{6BB9C256-04D1-A121-3D75-EA623288CDF0}"/>
              </a:ext>
            </a:extLst>
          </p:cNvPr>
          <p:cNvPicPr>
            <a:picLocks noChangeAspect="1"/>
          </p:cNvPicPr>
          <p:nvPr/>
        </p:nvPicPr>
        <p:blipFill>
          <a:blip r:embed="rId6"/>
          <a:srcRect t="131" b="131"/>
          <a:stretch>
            <a:fillRect/>
          </a:stretch>
        </p:blipFill>
        <p:spPr>
          <a:xfrm>
            <a:off x="5618623" y="1253314"/>
            <a:ext cx="603504" cy="603504"/>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536192" y="324009"/>
            <a:ext cx="9125712" cy="580030"/>
          </a:xfrm>
        </p:spPr>
        <p:txBody>
          <a:bodyPr/>
          <a:lstStyle/>
          <a:p>
            <a:r>
              <a:rPr lang="en-US" dirty="0"/>
              <a:t>Core Concepts of CNN</a:t>
            </a:r>
            <a:r>
              <a:rPr lang="en-US" sz="1800" dirty="0"/>
              <a:t>s</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1551407"/>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1078568"/>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ytona Pro Light"/>
              <a:ea typeface="+mn-ea"/>
              <a:cs typeface="+mn-cs"/>
            </a:endParaRPr>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1080657"/>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ytona Pro Light"/>
              <a:ea typeface="+mn-ea"/>
              <a:cs typeface="+mn-cs"/>
            </a:endParaRPr>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1078568"/>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ytona Pro Light"/>
              <a:ea typeface="+mn-ea"/>
              <a:cs typeface="+mn-cs"/>
            </a:endParaRPr>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1078568"/>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Daytona Pro Light"/>
              <a:ea typeface="+mn-ea"/>
              <a:cs typeface="+mn-cs"/>
            </a:endParaRPr>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2136967"/>
            <a:ext cx="2640803" cy="365125"/>
          </a:xfrm>
        </p:spPr>
        <p:txBody>
          <a:bodyPr/>
          <a:lstStyle/>
          <a:p>
            <a:r>
              <a:rPr lang="en-US" dirty="0"/>
              <a:t>Convolutional Layers</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2452482"/>
            <a:ext cx="2640803" cy="1616414"/>
          </a:xfrm>
        </p:spPr>
        <p:txBody>
          <a:bodyPr/>
          <a:lstStyle/>
          <a:p>
            <a:pPr marL="285750" indent="-285750" algn="l">
              <a:buFont typeface="Arial" panose="020B0604020202020204" pitchFamily="34" charset="0"/>
              <a:buChar char="•"/>
            </a:pPr>
            <a:r>
              <a:rPr lang="en-US" dirty="0"/>
              <a:t>Apply filters to detect and extract features like edges, shapes, and textures.</a:t>
            </a:r>
          </a:p>
          <a:p>
            <a:pPr marL="285750" indent="-285750" algn="l">
              <a:buFont typeface="Arial" panose="020B0604020202020204" pitchFamily="34" charset="0"/>
              <a:buChar char="•"/>
            </a:pPr>
            <a:r>
              <a:rPr lang="en-US" dirty="0"/>
              <a:t>Multiple layers learning increasingly complex features is an effective approach.</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2140655"/>
            <a:ext cx="2640803" cy="365125"/>
          </a:xfrm>
        </p:spPr>
        <p:txBody>
          <a:bodyPr/>
          <a:lstStyle/>
          <a:p>
            <a:r>
              <a:rPr lang="en-US" dirty="0"/>
              <a:t>Pooling Layers</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2456170"/>
            <a:ext cx="2640803" cy="1616414"/>
          </a:xfrm>
        </p:spPr>
        <p:txBody>
          <a:bodyPr/>
          <a:lstStyle/>
          <a:p>
            <a:pPr marL="285750" indent="-285750" algn="l">
              <a:buFont typeface="Arial" panose="020B0604020202020204" pitchFamily="34" charset="0"/>
              <a:buChar char="•"/>
            </a:pPr>
            <a:r>
              <a:rPr lang="en-US" dirty="0"/>
              <a:t>Reduce the dimensionality of feature maps.</a:t>
            </a:r>
          </a:p>
          <a:p>
            <a:pPr marL="285750" indent="-285750" algn="l">
              <a:buFont typeface="Arial" panose="020B0604020202020204" pitchFamily="34" charset="0"/>
              <a:buChar char="•"/>
            </a:pPr>
            <a:r>
              <a:rPr lang="en-US" dirty="0"/>
              <a:t>Helps the network focus on essential information.</a:t>
            </a:r>
          </a:p>
          <a:p>
            <a:pPr marL="285750" indent="-285750" algn="l">
              <a:buFont typeface="Arial" panose="020B0604020202020204" pitchFamily="34" charset="0"/>
              <a:buChar char="•"/>
            </a:pPr>
            <a:r>
              <a:rPr lang="en-US" dirty="0"/>
              <a:t>Gives translation invariance.</a:t>
            </a:r>
          </a:p>
          <a:p>
            <a:pPr marL="285750" indent="-285750" algn="l">
              <a:buFont typeface="Arial" panose="020B0604020202020204" pitchFamily="34" charset="0"/>
              <a:buChar char="•"/>
            </a:pPr>
            <a:r>
              <a:rPr lang="en-US" dirty="0"/>
              <a:t>Common types: max, average, global, &amp; stochastic</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2124523"/>
            <a:ext cx="2640803" cy="365125"/>
          </a:xfrm>
        </p:spPr>
        <p:txBody>
          <a:bodyPr/>
          <a:lstStyle/>
          <a:p>
            <a:r>
              <a:rPr lang="en-US" dirty="0"/>
              <a:t>Types of Dataset</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2440038"/>
            <a:ext cx="2640803" cy="1616414"/>
          </a:xfrm>
        </p:spPr>
        <p:txBody>
          <a:bodyPr/>
          <a:lstStyle/>
          <a:p>
            <a:pPr marL="285750" indent="-285750" algn="l">
              <a:buFont typeface="Arial" panose="020B0604020202020204" pitchFamily="34" charset="0"/>
              <a:buChar char="•"/>
            </a:pPr>
            <a:r>
              <a:rPr lang="en-US" dirty="0"/>
              <a:t>Fashion-MNIST: Dataset of Zalando's article images for benchmarking machine learning algorithms.</a:t>
            </a:r>
          </a:p>
          <a:p>
            <a:pPr marL="285750" indent="-285750" algn="l">
              <a:buFont typeface="Arial" panose="020B0604020202020204" pitchFamily="34" charset="0"/>
              <a:buChar char="•"/>
            </a:pPr>
            <a:r>
              <a:rPr lang="en-US" dirty="0"/>
              <a:t>MNIST: Handwritten digit dataset for classification.</a:t>
            </a:r>
          </a:p>
          <a:p>
            <a:pPr marL="285750" indent="-285750" algn="l">
              <a:buFont typeface="Arial" panose="020B0604020202020204" pitchFamily="34" charset="0"/>
              <a:buChar char="•"/>
            </a:pPr>
            <a:r>
              <a:rPr lang="en-US" dirty="0"/>
              <a:t>CIFAR-10/100: Smaller datasets for varied object class &amp; subclass recognition.</a:t>
            </a:r>
          </a:p>
          <a:p>
            <a:pPr marL="285750" indent="-285750" algn="l">
              <a:buFont typeface="Arial" panose="020B0604020202020204" pitchFamily="34" charset="0"/>
              <a:buChar char="•"/>
            </a:pPr>
            <a:r>
              <a:rPr lang="en-US" dirty="0"/>
              <a:t>Kaggle: Shoe vs Sandal vs Boot Image Dataset</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2124523"/>
            <a:ext cx="2640803" cy="365125"/>
          </a:xfrm>
        </p:spPr>
        <p:txBody>
          <a:bodyPr/>
          <a:lstStyle/>
          <a:p>
            <a:r>
              <a:rPr lang="en-US" dirty="0"/>
              <a:t>Widely Used Libraries</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2440038"/>
            <a:ext cx="2640803" cy="1616414"/>
          </a:xfrm>
        </p:spPr>
        <p:txBody>
          <a:bodyPr/>
          <a:lstStyle/>
          <a:p>
            <a:pPr marL="285750" indent="-285750" algn="l">
              <a:buFont typeface="Arial" panose="020B0604020202020204" pitchFamily="34" charset="0"/>
              <a:buChar char="•"/>
            </a:pPr>
            <a:r>
              <a:rPr lang="en-US" dirty="0"/>
              <a:t>TensorFlow:  Deep learning framework by Google.</a:t>
            </a:r>
          </a:p>
          <a:p>
            <a:pPr marL="285750" indent="-285750" algn="l">
              <a:buFont typeface="Arial" panose="020B0604020202020204" pitchFamily="34" charset="0"/>
              <a:buChar char="•"/>
            </a:pPr>
            <a:r>
              <a:rPr lang="en-US" dirty="0"/>
              <a:t>Keras: User-friendly API built on top of TensorFlow.</a:t>
            </a:r>
          </a:p>
          <a:p>
            <a:pPr marL="285750" indent="-285750" algn="l">
              <a:buFont typeface="Arial" panose="020B0604020202020204" pitchFamily="34" charset="0"/>
              <a:buChar char="•"/>
            </a:pPr>
            <a:r>
              <a:rPr lang="en-US" dirty="0"/>
              <a:t>PyTorch: Flexible research-oriented deep learning framework by Facebook.</a:t>
            </a:r>
          </a:p>
          <a:p>
            <a:pPr marL="285750" indent="-285750" algn="l">
              <a:buFont typeface="Arial" panose="020B0604020202020204" pitchFamily="34" charset="0"/>
              <a:buChar char="•"/>
            </a:pPr>
            <a:r>
              <a:rPr lang="en-US" dirty="0"/>
              <a:t>OpenCV: Library for real-time computer vision applications.</a:t>
            </a:r>
          </a:p>
          <a:p>
            <a:pPr marL="285750" indent="-285750" algn="l">
              <a:buFont typeface="Arial" panose="020B0604020202020204" pitchFamily="34" charset="0"/>
              <a:buChar char="•"/>
            </a:pPr>
            <a:r>
              <a:rPr lang="en-US" dirty="0"/>
              <a:t>Scikit-learn: Efficient tools for data mining, analysis, and machine learning tasks.</a:t>
            </a:r>
          </a:p>
          <a:p>
            <a:pPr marL="285750" indent="-285750" algn="l">
              <a:buFont typeface="Arial" panose="020B0604020202020204" pitchFamily="34" charset="0"/>
              <a:buChar char="•"/>
            </a:pPr>
            <a:r>
              <a:rPr lang="en-US" dirty="0"/>
              <a:t>NumPy: For computing arrays</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dirty="0"/>
              <a:t>CNNs</a:t>
            </a:r>
            <a:endParaRPr kumimoji="0" lang="en-US" sz="900" b="0" i="0" u="none" strike="noStrike" kern="1200" cap="all" spc="400" normalizeH="0" baseline="0" noProof="0" dirty="0">
              <a:ln>
                <a:noFill/>
              </a:ln>
              <a:solidFill>
                <a:prstClr val="white"/>
              </a:solidFill>
              <a:effectLst>
                <a:outerShdw blurRad="38100" dist="38100" dir="2700000" algn="tl">
                  <a:srgbClr val="000000">
                    <a:alpha val="43137"/>
                  </a:srgbClr>
                </a:outerShdw>
              </a:effectLst>
              <a:uLnTx/>
              <a:uFillTx/>
              <a:latin typeface="Century Gothic Bold"/>
              <a:ea typeface="+mn-ea"/>
              <a:cs typeface="+mn-cs"/>
            </a:endParaRP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srgbClr val="0BE1FF"/>
                </a:solidFill>
                <a:effectLst/>
                <a:uLnTx/>
                <a:uFillTx/>
                <a:latin typeface="Dayton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srgbClr val="0BE1FF"/>
              </a:solidFill>
              <a:effectLst/>
              <a:uLnTx/>
              <a:uFillTx/>
              <a:latin typeface="Daytona Pro Light"/>
              <a:ea typeface="+mn-ea"/>
              <a:cs typeface="+mn-cs"/>
            </a:endParaRPr>
          </a:p>
        </p:txBody>
      </p:sp>
      <p:pic>
        <p:nvPicPr>
          <p:cNvPr id="10" name="Picture 9">
            <a:extLst>
              <a:ext uri="{FF2B5EF4-FFF2-40B4-BE49-F238E27FC236}">
                <a16:creationId xmlns:a16="http://schemas.microsoft.com/office/drawing/2014/main" id="{F9FFBDBB-02F9-7795-FBED-BF72176581FC}"/>
              </a:ext>
            </a:extLst>
          </p:cNvPr>
          <p:cNvPicPr>
            <a:picLocks noChangeAspect="1"/>
          </p:cNvPicPr>
          <p:nvPr/>
        </p:nvPicPr>
        <p:blipFill>
          <a:blip r:embed="rId2"/>
          <a:stretch>
            <a:fillRect/>
          </a:stretch>
        </p:blipFill>
        <p:spPr>
          <a:xfrm>
            <a:off x="631462" y="5077993"/>
            <a:ext cx="5212080" cy="1760885"/>
          </a:xfrm>
          <a:prstGeom prst="rect">
            <a:avLst/>
          </a:prstGeom>
        </p:spPr>
      </p:pic>
      <p:pic>
        <p:nvPicPr>
          <p:cNvPr id="40" name="Picture Placeholder 39">
            <a:extLst>
              <a:ext uri="{FF2B5EF4-FFF2-40B4-BE49-F238E27FC236}">
                <a16:creationId xmlns:a16="http://schemas.microsoft.com/office/drawing/2014/main" id="{751D1B14-6B0D-44DD-A193-EC573C29BA43}"/>
              </a:ext>
            </a:extLst>
          </p:cNvPr>
          <p:cNvPicPr>
            <a:picLocks noGrp="1" noChangeAspect="1"/>
          </p:cNvPicPr>
          <p:nvPr>
            <p:ph type="pic" sz="quarter" idx="25"/>
          </p:nvPr>
        </p:nvPicPr>
        <p:blipFill>
          <a:blip r:embed="rId3">
            <a:extLst>
              <a:ext uri="{28A0092B-C50C-407E-A947-70E740481C1C}">
                <a14:useLocalDpi xmlns:a14="http://schemas.microsoft.com/office/drawing/2010/main" val="0"/>
              </a:ext>
            </a:extLst>
          </a:blip>
          <a:srcRect/>
          <a:stretch>
            <a:fillRect/>
          </a:stretch>
        </p:blipFill>
        <p:spPr>
          <a:xfrm>
            <a:off x="1404123" y="1236169"/>
            <a:ext cx="603504" cy="603504"/>
          </a:xfrm>
        </p:spPr>
      </p:pic>
      <p:pic>
        <p:nvPicPr>
          <p:cNvPr id="44" name="Picture Placeholder 43">
            <a:extLst>
              <a:ext uri="{FF2B5EF4-FFF2-40B4-BE49-F238E27FC236}">
                <a16:creationId xmlns:a16="http://schemas.microsoft.com/office/drawing/2014/main" id="{9355CC8C-648D-DDBD-C18C-977C974DEBE0}"/>
              </a:ext>
            </a:extLst>
          </p:cNvPr>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a:stretch>
            <a:fillRect/>
          </a:stretch>
        </p:blipFill>
        <p:spPr>
          <a:xfrm>
            <a:off x="4252386" y="1236169"/>
            <a:ext cx="603504" cy="603504"/>
          </a:xfrm>
        </p:spPr>
      </p:pic>
      <p:pic>
        <p:nvPicPr>
          <p:cNvPr id="48" name="Picture Placeholder 47">
            <a:extLst>
              <a:ext uri="{FF2B5EF4-FFF2-40B4-BE49-F238E27FC236}">
                <a16:creationId xmlns:a16="http://schemas.microsoft.com/office/drawing/2014/main" id="{F4953DC0-6AED-A68B-6536-B13E98E8DDAA}"/>
              </a:ext>
            </a:extLst>
          </p:cNvPr>
          <p:cNvPicPr>
            <a:picLocks noGrp="1" noChangeAspect="1"/>
          </p:cNvPicPr>
          <p:nvPr>
            <p:ph type="pic" sz="quarter" idx="28"/>
          </p:nvPr>
        </p:nvPicPr>
        <p:blipFill>
          <a:blip r:embed="rId4">
            <a:extLst>
              <a:ext uri="{28A0092B-C50C-407E-A947-70E740481C1C}">
                <a14:useLocalDpi xmlns:a14="http://schemas.microsoft.com/office/drawing/2010/main" val="0"/>
              </a:ext>
            </a:extLst>
          </a:blip>
          <a:srcRect/>
          <a:stretch>
            <a:fillRect/>
          </a:stretch>
        </p:blipFill>
        <p:spPr>
          <a:xfrm>
            <a:off x="7110883" y="1288986"/>
            <a:ext cx="603504" cy="603504"/>
          </a:xfrm>
        </p:spPr>
      </p:pic>
      <p:pic>
        <p:nvPicPr>
          <p:cNvPr id="53" name="Picture Placeholder 52">
            <a:extLst>
              <a:ext uri="{FF2B5EF4-FFF2-40B4-BE49-F238E27FC236}">
                <a16:creationId xmlns:a16="http://schemas.microsoft.com/office/drawing/2014/main" id="{D9A204B1-5CE5-44DC-99DE-00231836EB8C}"/>
              </a:ext>
            </a:extLst>
          </p:cNvPr>
          <p:cNvPicPr>
            <a:picLocks noGrp="1" noChangeAspect="1"/>
          </p:cNvPicPr>
          <p:nvPr>
            <p:ph type="pic" sz="quarter" idx="27"/>
          </p:nvPr>
        </p:nvPicPr>
        <p:blipFill>
          <a:blip r:embed="rId5">
            <a:extLst>
              <a:ext uri="{28A0092B-C50C-407E-A947-70E740481C1C}">
                <a14:useLocalDpi xmlns:a14="http://schemas.microsoft.com/office/drawing/2010/main" val="0"/>
              </a:ext>
            </a:extLst>
          </a:blip>
          <a:srcRect/>
          <a:stretch>
            <a:fillRect/>
          </a:stretch>
        </p:blipFill>
        <p:spPr>
          <a:xfrm>
            <a:off x="9955501" y="1236169"/>
            <a:ext cx="603504" cy="603504"/>
          </a:xfrm>
        </p:spPr>
      </p:pic>
      <p:sp>
        <p:nvSpPr>
          <p:cNvPr id="54" name="TextBox 53">
            <a:extLst>
              <a:ext uri="{FF2B5EF4-FFF2-40B4-BE49-F238E27FC236}">
                <a16:creationId xmlns:a16="http://schemas.microsoft.com/office/drawing/2014/main" id="{28DC3B60-804D-CBFC-FB23-029CA20E76A3}"/>
              </a:ext>
            </a:extLst>
          </p:cNvPr>
          <p:cNvSpPr txBox="1"/>
          <p:nvPr/>
        </p:nvSpPr>
        <p:spPr>
          <a:xfrm>
            <a:off x="640080" y="4818888"/>
            <a:ext cx="5146785" cy="230832"/>
          </a:xfrm>
          <a:prstGeom prst="rect">
            <a:avLst/>
          </a:prstGeom>
          <a:noFill/>
        </p:spPr>
        <p:txBody>
          <a:bodyPr wrap="square" rtlCol="0">
            <a:spAutoFit/>
          </a:bodyPr>
          <a:lstStyle/>
          <a:p>
            <a:r>
              <a:rPr lang="en-US" sz="900" baseline="30000" dirty="0">
                <a:solidFill>
                  <a:schemeClr val="bg1"/>
                </a:solidFill>
              </a:rPr>
              <a:t>2 </a:t>
            </a:r>
            <a:r>
              <a:rPr lang="en-US" sz="900" dirty="0">
                <a:solidFill>
                  <a:schemeClr val="bg1"/>
                </a:solidFill>
              </a:rPr>
              <a:t>Saha, S. (2018, December 15). A comprehensive guide to convolutional neural networks </a:t>
            </a:r>
          </a:p>
        </p:txBody>
      </p:sp>
    </p:spTree>
    <p:extLst>
      <p:ext uri="{BB962C8B-B14F-4D97-AF65-F5344CB8AC3E}">
        <p14:creationId xmlns:p14="http://schemas.microsoft.com/office/powerpoint/2010/main" val="3692766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2" y="321139"/>
            <a:ext cx="7323836" cy="556686"/>
          </a:xfrm>
        </p:spPr>
        <p:txBody>
          <a:bodyPr/>
          <a:lstStyle/>
          <a:p>
            <a:r>
              <a:rPr lang="en-US" dirty="0"/>
              <a:t> Security Concerns with CNN</a:t>
            </a:r>
            <a:r>
              <a:rPr lang="en-US" sz="1800" dirty="0"/>
              <a:t>s</a:t>
            </a:r>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9"/>
          </p:nvPr>
        </p:nvSpPr>
        <p:spPr>
          <a:xfrm>
            <a:off x="1469369" y="1077503"/>
            <a:ext cx="4172533" cy="274650"/>
          </a:xfrm>
        </p:spPr>
        <p:txBody>
          <a:bodyPr/>
          <a:lstStyle/>
          <a:p>
            <a:r>
              <a:rPr lang="en-US" dirty="0"/>
              <a:t>Adversarial Attacks</a:t>
            </a:r>
          </a:p>
        </p:txBody>
      </p:sp>
      <p:sp>
        <p:nvSpPr>
          <p:cNvPr id="39" name="Text Placeholder 38">
            <a:extLst>
              <a:ext uri="{FF2B5EF4-FFF2-40B4-BE49-F238E27FC236}">
                <a16:creationId xmlns:a16="http://schemas.microsoft.com/office/drawing/2014/main" id="{17B27968-7017-4680-8585-A31AFCFC0A6B}"/>
              </a:ext>
            </a:extLst>
          </p:cNvPr>
          <p:cNvSpPr>
            <a:spLocks noGrp="1"/>
          </p:cNvSpPr>
          <p:nvPr>
            <p:ph type="body" sz="quarter" idx="20"/>
          </p:nvPr>
        </p:nvSpPr>
        <p:spPr>
          <a:xfrm>
            <a:off x="1469369" y="1411144"/>
            <a:ext cx="4172533" cy="4778246"/>
          </a:xfrm>
        </p:spPr>
        <p:txBody>
          <a:bodyPr/>
          <a:lstStyle/>
          <a:p>
            <a:pPr marL="285750" indent="-285750">
              <a:buFont typeface="Arial" panose="020B0604020202020204" pitchFamily="34" charset="0"/>
              <a:buChar char="•"/>
            </a:pPr>
            <a:r>
              <a:rPr lang="en-US" dirty="0"/>
              <a:t>Subtle perturbations to input data that can confuse CNNs.</a:t>
            </a:r>
          </a:p>
          <a:p>
            <a:pPr marL="285750" indent="-285750">
              <a:buFont typeface="Arial" panose="020B0604020202020204" pitchFamily="34" charset="0"/>
              <a:buChar char="•"/>
            </a:pPr>
            <a:r>
              <a:rPr lang="en-US" dirty="0"/>
              <a:t>Types: </a:t>
            </a:r>
          </a:p>
          <a:p>
            <a:pPr marL="971550" lvl="1" indent="-285750"/>
            <a:r>
              <a:rPr lang="en-US" sz="1400" dirty="0">
                <a:solidFill>
                  <a:schemeClr val="bg1"/>
                </a:solidFill>
              </a:rPr>
              <a:t>Black-box (attacker only knows model output).</a:t>
            </a:r>
          </a:p>
          <a:p>
            <a:pPr marL="971550" lvl="1" indent="-285750"/>
            <a:r>
              <a:rPr lang="en-US" sz="1400" dirty="0">
                <a:solidFill>
                  <a:schemeClr val="bg1"/>
                </a:solidFill>
              </a:rPr>
              <a:t>White-box (attacker knows model internals)</a:t>
            </a:r>
          </a:p>
          <a:p>
            <a:pPr marL="285750" indent="-285750">
              <a:buFont typeface="Arial" panose="020B0604020202020204" pitchFamily="34" charset="0"/>
              <a:buChar char="•"/>
            </a:pPr>
            <a:r>
              <a:rPr lang="en-US" dirty="0"/>
              <a:t>Consequences: Misclassification, security breaches, safety risks.</a:t>
            </a:r>
          </a:p>
        </p:txBody>
      </p:sp>
      <p:sp>
        <p:nvSpPr>
          <p:cNvPr id="59" name="Text Placeholder 58">
            <a:extLst>
              <a:ext uri="{FF2B5EF4-FFF2-40B4-BE49-F238E27FC236}">
                <a16:creationId xmlns:a16="http://schemas.microsoft.com/office/drawing/2014/main" id="{4CF89924-6561-4076-8640-DB03DB6B7D2B}"/>
              </a:ext>
            </a:extLst>
          </p:cNvPr>
          <p:cNvSpPr>
            <a:spLocks noGrp="1"/>
          </p:cNvSpPr>
          <p:nvPr>
            <p:ph type="body" sz="quarter" idx="21"/>
          </p:nvPr>
        </p:nvSpPr>
        <p:spPr>
          <a:xfrm>
            <a:off x="6672448" y="1077503"/>
            <a:ext cx="4172533" cy="274650"/>
          </a:xfrm>
        </p:spPr>
        <p:txBody>
          <a:bodyPr/>
          <a:lstStyle/>
          <a:p>
            <a:r>
              <a:rPr lang="en-US" dirty="0"/>
              <a:t>Model Poisoning</a:t>
            </a:r>
          </a:p>
        </p:txBody>
      </p:sp>
      <p:sp>
        <p:nvSpPr>
          <p:cNvPr id="50" name="Text Placeholder 49">
            <a:extLst>
              <a:ext uri="{FF2B5EF4-FFF2-40B4-BE49-F238E27FC236}">
                <a16:creationId xmlns:a16="http://schemas.microsoft.com/office/drawing/2014/main" id="{20CCA77E-34EA-4061-ABAB-6C8BBBAD5E9E}"/>
              </a:ext>
            </a:extLst>
          </p:cNvPr>
          <p:cNvSpPr>
            <a:spLocks noGrp="1"/>
          </p:cNvSpPr>
          <p:nvPr>
            <p:ph type="body" sz="quarter" idx="22"/>
          </p:nvPr>
        </p:nvSpPr>
        <p:spPr>
          <a:xfrm>
            <a:off x="6672448" y="1411144"/>
            <a:ext cx="4172533" cy="4778246"/>
          </a:xfrm>
        </p:spPr>
        <p:txBody>
          <a:bodyPr/>
          <a:lstStyle/>
          <a:p>
            <a:pPr marL="285750" indent="-285750">
              <a:buFont typeface="Arial" panose="020B0604020202020204" pitchFamily="34" charset="0"/>
              <a:buChar char="•"/>
            </a:pPr>
            <a:r>
              <a:rPr lang="en-US" dirty="0"/>
              <a:t>Malicious actors manipulate training data to compromise the model.</a:t>
            </a:r>
          </a:p>
          <a:p>
            <a:pPr marL="285750" indent="-285750">
              <a:buFont typeface="Arial" panose="020B0604020202020204" pitchFamily="34" charset="0"/>
              <a:buChar char="•"/>
            </a:pPr>
            <a:r>
              <a:rPr lang="en-US" dirty="0"/>
              <a:t>Methods: Insertion of poisoned data during training, altering model parameters.</a:t>
            </a:r>
          </a:p>
          <a:p>
            <a:pPr marL="285750" indent="-285750">
              <a:buFont typeface="Arial" panose="020B0604020202020204" pitchFamily="34" charset="0"/>
              <a:buChar char="•"/>
            </a:pPr>
            <a:r>
              <a:rPr lang="en-US" dirty="0"/>
              <a:t>Consequences: Biased predictions, incorrect classifications, compromised system integrity.</a:t>
            </a:r>
          </a:p>
        </p:txBody>
      </p:sp>
      <p:sp>
        <p:nvSpPr>
          <p:cNvPr id="43" name="Footer Placeholder 42">
            <a:extLst>
              <a:ext uri="{FF2B5EF4-FFF2-40B4-BE49-F238E27FC236}">
                <a16:creationId xmlns:a16="http://schemas.microsoft.com/office/drawing/2014/main" id="{202891BF-DCB2-480A-BAB9-0C3CDD92BCF0}"/>
              </a:ext>
            </a:extLst>
          </p:cNvPr>
          <p:cNvSpPr>
            <a:spLocks noGrp="1"/>
          </p:cNvSpPr>
          <p:nvPr>
            <p:ph type="ftr" sz="quarter" idx="3"/>
          </p:nvPr>
        </p:nvSpPr>
        <p:spPr>
          <a:xfrm rot="5400000">
            <a:off x="10541127"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dirty="0"/>
              <a:t>CNNs</a:t>
            </a:r>
            <a:endParaRPr kumimoji="0" lang="en-US" sz="900" b="0" i="0" u="none" strike="noStrike" kern="1200" cap="all" spc="400" normalizeH="0" baseline="0" noProof="0" dirty="0">
              <a:ln>
                <a:noFill/>
              </a:ln>
              <a:solidFill>
                <a:prstClr val="white"/>
              </a:solidFill>
              <a:effectLst>
                <a:outerShdw blurRad="38100" dist="38100" dir="2700000" algn="tl">
                  <a:srgbClr val="000000">
                    <a:alpha val="43137"/>
                  </a:srgbClr>
                </a:outerShdw>
              </a:effectLst>
              <a:uLnTx/>
              <a:uFillTx/>
              <a:latin typeface="Century Gothic Bold"/>
              <a:ea typeface="+mn-ea"/>
              <a:cs typeface="+mn-cs"/>
            </a:endParaRP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srgbClr val="0BE1FF"/>
                </a:solidFill>
                <a:effectLst/>
                <a:uLnTx/>
                <a:uFillTx/>
                <a:latin typeface="Dayton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0BE1FF"/>
              </a:solidFill>
              <a:effectLst/>
              <a:uLnTx/>
              <a:uFillTx/>
              <a:latin typeface="Daytona Pro Light"/>
              <a:ea typeface="+mn-ea"/>
              <a:cs typeface="+mn-cs"/>
            </a:endParaRPr>
          </a:p>
        </p:txBody>
      </p:sp>
      <p:pic>
        <p:nvPicPr>
          <p:cNvPr id="3" name="Picture 2">
            <a:extLst>
              <a:ext uri="{FF2B5EF4-FFF2-40B4-BE49-F238E27FC236}">
                <a16:creationId xmlns:a16="http://schemas.microsoft.com/office/drawing/2014/main" id="{C36CE473-7AE6-8BE2-BD59-C574B9959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44" y="4793544"/>
            <a:ext cx="6385560" cy="2047058"/>
          </a:xfrm>
          <a:prstGeom prst="rect">
            <a:avLst/>
          </a:prstGeom>
        </p:spPr>
      </p:pic>
      <p:sp>
        <p:nvSpPr>
          <p:cNvPr id="4" name="TextBox 3">
            <a:extLst>
              <a:ext uri="{FF2B5EF4-FFF2-40B4-BE49-F238E27FC236}">
                <a16:creationId xmlns:a16="http://schemas.microsoft.com/office/drawing/2014/main" id="{92722435-4945-F529-47C2-10D20CA001AA}"/>
              </a:ext>
            </a:extLst>
          </p:cNvPr>
          <p:cNvSpPr txBox="1"/>
          <p:nvPr/>
        </p:nvSpPr>
        <p:spPr>
          <a:xfrm>
            <a:off x="630936" y="4303513"/>
            <a:ext cx="6373368" cy="507831"/>
          </a:xfrm>
          <a:prstGeom prst="rect">
            <a:avLst/>
          </a:prstGeom>
          <a:noFill/>
        </p:spPr>
        <p:txBody>
          <a:bodyPr wrap="square" rtlCol="0">
            <a:spAutoFit/>
          </a:bodyPr>
          <a:lstStyle/>
          <a:p>
            <a:r>
              <a:rPr lang="en-US" sz="900" kern="1200" spc="200" baseline="0" dirty="0">
                <a:solidFill>
                  <a:srgbClr val="FFFFFF"/>
                </a:solidFill>
                <a:effectLst/>
                <a:latin typeface="Daytona Pro Light"/>
                <a:ea typeface="+mn-ea"/>
                <a:cs typeface="+mn-cs"/>
              </a:rPr>
              <a:t>Luo, Y., Ye, F., Weng, B., Du, S., &amp; Huang, T. (2021). A novel defensive strategy for facial manipulation detection combining bilateral filtering and joint adversarial training</a:t>
            </a:r>
            <a:endParaRPr lang="en-US" sz="900" dirty="0">
              <a:solidFill>
                <a:schemeClr val="bg1"/>
              </a:solidFill>
            </a:endParaRPr>
          </a:p>
        </p:txBody>
      </p:sp>
      <p:sp>
        <p:nvSpPr>
          <p:cNvPr id="5" name="TextBox 4">
            <a:extLst>
              <a:ext uri="{FF2B5EF4-FFF2-40B4-BE49-F238E27FC236}">
                <a16:creationId xmlns:a16="http://schemas.microsoft.com/office/drawing/2014/main" id="{BFBCEECC-F667-2195-130E-514B802A3049}"/>
              </a:ext>
            </a:extLst>
          </p:cNvPr>
          <p:cNvSpPr txBox="1"/>
          <p:nvPr/>
        </p:nvSpPr>
        <p:spPr>
          <a:xfrm>
            <a:off x="618744" y="5935474"/>
            <a:ext cx="2151888" cy="954107"/>
          </a:xfrm>
          <a:prstGeom prst="rect">
            <a:avLst/>
          </a:prstGeom>
          <a:noFill/>
        </p:spPr>
        <p:txBody>
          <a:bodyPr wrap="square" rtlCol="0">
            <a:spAutoFit/>
          </a:bodyPr>
          <a:lstStyle/>
          <a:p>
            <a:r>
              <a:rPr lang="en-US" sz="800" kern="1200" spc="200" baseline="0" dirty="0">
                <a:effectLst/>
                <a:latin typeface="Daytona Pro Light"/>
                <a:ea typeface="+mn-ea"/>
                <a:cs typeface="+mn-cs"/>
              </a:rPr>
              <a:t>Figure 2: e overall framework of the adversarial attacks. e white-box attack process is shown in the blue dotted box, and the black-box attack process is shown in the yellow dotted box.</a:t>
            </a:r>
            <a:endParaRPr lang="en-US" sz="800" dirty="0"/>
          </a:p>
        </p:txBody>
      </p:sp>
      <p:pic>
        <p:nvPicPr>
          <p:cNvPr id="7" name="Picture 6">
            <a:extLst>
              <a:ext uri="{FF2B5EF4-FFF2-40B4-BE49-F238E27FC236}">
                <a16:creationId xmlns:a16="http://schemas.microsoft.com/office/drawing/2014/main" id="{F112D5DE-520C-620E-D261-4BF868833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496" y="4294586"/>
            <a:ext cx="4556760" cy="2546016"/>
          </a:xfrm>
          <a:prstGeom prst="rect">
            <a:avLst/>
          </a:prstGeom>
        </p:spPr>
      </p:pic>
      <p:sp>
        <p:nvSpPr>
          <p:cNvPr id="8" name="TextBox 7">
            <a:extLst>
              <a:ext uri="{FF2B5EF4-FFF2-40B4-BE49-F238E27FC236}">
                <a16:creationId xmlns:a16="http://schemas.microsoft.com/office/drawing/2014/main" id="{E7DA5987-1962-6B1B-7354-A8B267908499}"/>
              </a:ext>
            </a:extLst>
          </p:cNvPr>
          <p:cNvSpPr txBox="1"/>
          <p:nvPr/>
        </p:nvSpPr>
        <p:spPr>
          <a:xfrm>
            <a:off x="6971529" y="3919057"/>
            <a:ext cx="4601728" cy="369332"/>
          </a:xfrm>
          <a:prstGeom prst="rect">
            <a:avLst/>
          </a:prstGeom>
          <a:noFill/>
        </p:spPr>
        <p:txBody>
          <a:bodyPr wrap="square" rtlCol="0">
            <a:spAutoFit/>
          </a:bodyPr>
          <a:lstStyle/>
          <a:p>
            <a:r>
              <a:rPr lang="en-US" sz="900" kern="1200" spc="200" baseline="0" dirty="0">
                <a:solidFill>
                  <a:srgbClr val="FFFFFF"/>
                </a:solidFill>
                <a:effectLst/>
                <a:latin typeface="Daytona Pro Light"/>
                <a:ea typeface="+mn-ea"/>
                <a:cs typeface="+mn-cs"/>
              </a:rPr>
              <a:t>Gupta, S. (2023, August 11). Model Poisoning: Threat and Implications for Fraud and Credit Risk</a:t>
            </a:r>
            <a:endParaRPr lang="en-US" sz="900" dirty="0">
              <a:solidFill>
                <a:schemeClr val="bg1"/>
              </a:solidFill>
            </a:endParaRPr>
          </a:p>
        </p:txBody>
      </p:sp>
    </p:spTree>
    <p:extLst>
      <p:ext uri="{BB962C8B-B14F-4D97-AF65-F5344CB8AC3E}">
        <p14:creationId xmlns:p14="http://schemas.microsoft.com/office/powerpoint/2010/main" val="4086334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4553712" y="338085"/>
            <a:ext cx="6684264" cy="991689"/>
          </a:xfrm>
        </p:spPr>
        <p:txBody>
          <a:bodyPr/>
          <a:lstStyle/>
          <a:p>
            <a:r>
              <a:rPr lang="en-US" sz="2400" dirty="0"/>
              <a:t>Ethical Implications of CNN</a:t>
            </a:r>
            <a:r>
              <a:rPr lang="en-US" sz="1600" dirty="0"/>
              <a:t>s</a:t>
            </a:r>
            <a:r>
              <a:rPr lang="en-US" sz="2400" dirty="0"/>
              <a:t>: A Christian Perspective</a:t>
            </a:r>
          </a:p>
        </p:txBody>
      </p:sp>
      <p:sp>
        <p:nvSpPr>
          <p:cNvPr id="13" name="Text Placeholder 12">
            <a:extLst>
              <a:ext uri="{FF2B5EF4-FFF2-40B4-BE49-F238E27FC236}">
                <a16:creationId xmlns:a16="http://schemas.microsoft.com/office/drawing/2014/main" id="{5B0169F7-C655-419A-837E-361F2B21485B}"/>
              </a:ext>
            </a:extLst>
          </p:cNvPr>
          <p:cNvSpPr>
            <a:spLocks noGrp="1"/>
          </p:cNvSpPr>
          <p:nvPr>
            <p:ph type="body" sz="quarter" idx="14"/>
          </p:nvPr>
        </p:nvSpPr>
        <p:spPr>
          <a:xfrm>
            <a:off x="692337" y="1233853"/>
            <a:ext cx="2693128" cy="991689"/>
          </a:xfrm>
        </p:spPr>
        <p:txBody>
          <a:bodyPr/>
          <a:lstStyle/>
          <a:p>
            <a:pPr lvl="0"/>
            <a:r>
              <a:rPr lang="en-US" sz="1600" noProof="0" dirty="0"/>
              <a:t>Privacy Concerns</a:t>
            </a:r>
          </a:p>
        </p:txBody>
      </p:sp>
      <p:sp>
        <p:nvSpPr>
          <p:cNvPr id="24" name="Text Placeholder 23">
            <a:extLst>
              <a:ext uri="{FF2B5EF4-FFF2-40B4-BE49-F238E27FC236}">
                <a16:creationId xmlns:a16="http://schemas.microsoft.com/office/drawing/2014/main" id="{3686A163-9DC0-4062-B9F2-7356DCF3AE60}"/>
              </a:ext>
            </a:extLst>
          </p:cNvPr>
          <p:cNvSpPr>
            <a:spLocks noGrp="1"/>
          </p:cNvSpPr>
          <p:nvPr>
            <p:ph type="body" sz="quarter" idx="20"/>
          </p:nvPr>
        </p:nvSpPr>
        <p:spPr>
          <a:xfrm>
            <a:off x="692336" y="2503852"/>
            <a:ext cx="2693129" cy="1151633"/>
          </a:xfrm>
        </p:spPr>
        <p:txBody>
          <a:bodyPr/>
          <a:lstStyle/>
          <a:p>
            <a:pPr marL="285750" indent="-285750">
              <a:buFont typeface="Arial" panose="020B0604020202020204" pitchFamily="34" charset="0"/>
              <a:buChar char="•"/>
            </a:pPr>
            <a:r>
              <a:rPr lang="en-US" dirty="0"/>
              <a:t>Facial recognition and surveillance can violate personal privacy.</a:t>
            </a:r>
          </a:p>
          <a:p>
            <a:pPr marL="285750" indent="-285750">
              <a:buFont typeface="Arial" panose="020B0604020202020204" pitchFamily="34" charset="0"/>
              <a:buChar char="•"/>
            </a:pPr>
            <a:r>
              <a:rPr lang="en-US" dirty="0"/>
              <a:t>Example: Unauthorized use of facial recognition in public spaces.</a:t>
            </a:r>
          </a:p>
          <a:p>
            <a:pPr marL="285750" indent="-285750">
              <a:buFont typeface="Arial" panose="020B0604020202020204" pitchFamily="34" charset="0"/>
              <a:buChar char="•"/>
            </a:pPr>
            <a:r>
              <a:rPr lang="en-US" dirty="0"/>
              <a:t>Potential for misuse and abuse of sensitive data.</a:t>
            </a:r>
          </a:p>
          <a:p>
            <a:pPr marL="285750" indent="-285750">
              <a:buFont typeface="Arial" panose="020B0604020202020204" pitchFamily="34" charset="0"/>
              <a:buChar char="•"/>
            </a:pPr>
            <a:r>
              <a:rPr lang="en-US" dirty="0"/>
              <a:t>Conflict with the Christian principle of respecting human dignity and autonomy.</a:t>
            </a:r>
          </a:p>
        </p:txBody>
      </p:sp>
      <p:sp>
        <p:nvSpPr>
          <p:cNvPr id="52" name="Text Placeholder 51">
            <a:extLst>
              <a:ext uri="{FF2B5EF4-FFF2-40B4-BE49-F238E27FC236}">
                <a16:creationId xmlns:a16="http://schemas.microsoft.com/office/drawing/2014/main" id="{A6CE42C0-A515-44EB-BC74-1BABB144F8A2}"/>
              </a:ext>
            </a:extLst>
          </p:cNvPr>
          <p:cNvSpPr>
            <a:spLocks noGrp="1"/>
          </p:cNvSpPr>
          <p:nvPr>
            <p:ph type="body" sz="quarter" idx="24"/>
          </p:nvPr>
        </p:nvSpPr>
        <p:spPr>
          <a:xfrm>
            <a:off x="3587933" y="1233853"/>
            <a:ext cx="2693128" cy="991689"/>
          </a:xfrm>
        </p:spPr>
        <p:txBody>
          <a:bodyPr/>
          <a:lstStyle/>
          <a:p>
            <a:r>
              <a:rPr lang="en-US" sz="1600" dirty="0"/>
              <a:t>Bias and Discrimination</a:t>
            </a:r>
          </a:p>
        </p:txBody>
      </p:sp>
      <p:sp>
        <p:nvSpPr>
          <p:cNvPr id="49" name="Text Placeholder 48">
            <a:extLst>
              <a:ext uri="{FF2B5EF4-FFF2-40B4-BE49-F238E27FC236}">
                <a16:creationId xmlns:a16="http://schemas.microsoft.com/office/drawing/2014/main" id="{8AF842C8-A5D3-45DC-A744-72AF8C8786B5}"/>
              </a:ext>
            </a:extLst>
          </p:cNvPr>
          <p:cNvSpPr>
            <a:spLocks noGrp="1"/>
          </p:cNvSpPr>
          <p:nvPr>
            <p:ph type="body" sz="quarter" idx="21"/>
          </p:nvPr>
        </p:nvSpPr>
        <p:spPr>
          <a:xfrm>
            <a:off x="3587931" y="2503852"/>
            <a:ext cx="2693129" cy="1151633"/>
          </a:xfrm>
        </p:spPr>
        <p:txBody>
          <a:bodyPr/>
          <a:lstStyle/>
          <a:p>
            <a:pPr marL="285750" indent="-285750">
              <a:buFont typeface="Arial" panose="020B0604020202020204" pitchFamily="34" charset="0"/>
              <a:buChar char="•"/>
            </a:pPr>
            <a:r>
              <a:rPr lang="en-US" dirty="0"/>
              <a:t>CNNs can inherit biases from training data, leading to discriminatory outcomes.</a:t>
            </a:r>
          </a:p>
          <a:p>
            <a:pPr marL="285750" indent="-285750">
              <a:buFont typeface="Arial" panose="020B0604020202020204" pitchFamily="34" charset="0"/>
              <a:buChar char="•"/>
            </a:pPr>
            <a:r>
              <a:rPr lang="en-US" dirty="0"/>
              <a:t>Examples: Facial recognition systems performing poorly on darker skin tones.</a:t>
            </a:r>
          </a:p>
          <a:p>
            <a:pPr marL="285750" indent="-285750">
              <a:buFont typeface="Arial" panose="020B0604020202020204" pitchFamily="34" charset="0"/>
              <a:buChar char="•"/>
            </a:pPr>
            <a:r>
              <a:rPr lang="en-US" dirty="0"/>
              <a:t>Example: Biased hiring algorithms that disadvantage certain demographic groups.</a:t>
            </a:r>
          </a:p>
          <a:p>
            <a:pPr marL="285750" indent="-285750">
              <a:buFont typeface="Arial" panose="020B0604020202020204" pitchFamily="34" charset="0"/>
              <a:buChar char="•"/>
            </a:pPr>
            <a:r>
              <a:rPr lang="en-US" dirty="0"/>
              <a:t>Violates the Christian principle of loving one's neighbor as oneself and treating all people with justice and fairness.</a:t>
            </a:r>
          </a:p>
        </p:txBody>
      </p:sp>
      <p:sp>
        <p:nvSpPr>
          <p:cNvPr id="26" name="Text Placeholder 25">
            <a:extLst>
              <a:ext uri="{FF2B5EF4-FFF2-40B4-BE49-F238E27FC236}">
                <a16:creationId xmlns:a16="http://schemas.microsoft.com/office/drawing/2014/main" id="{8182F801-E17C-4A69-AD17-239F51B8AA22}"/>
              </a:ext>
            </a:extLst>
          </p:cNvPr>
          <p:cNvSpPr>
            <a:spLocks noGrp="1"/>
          </p:cNvSpPr>
          <p:nvPr>
            <p:ph type="body" sz="quarter" idx="25"/>
          </p:nvPr>
        </p:nvSpPr>
        <p:spPr>
          <a:xfrm>
            <a:off x="6483530" y="1233853"/>
            <a:ext cx="2693128" cy="991689"/>
          </a:xfrm>
        </p:spPr>
        <p:txBody>
          <a:bodyPr/>
          <a:lstStyle/>
          <a:p>
            <a:r>
              <a:rPr lang="en-US" sz="1600" dirty="0"/>
              <a:t>Stewardship of Technology</a:t>
            </a:r>
          </a:p>
        </p:txBody>
      </p:sp>
      <p:sp>
        <p:nvSpPr>
          <p:cNvPr id="51" name="Text Placeholder 50">
            <a:extLst>
              <a:ext uri="{FF2B5EF4-FFF2-40B4-BE49-F238E27FC236}">
                <a16:creationId xmlns:a16="http://schemas.microsoft.com/office/drawing/2014/main" id="{1FD9BD1C-061E-444C-9C04-891206C401D9}"/>
              </a:ext>
            </a:extLst>
          </p:cNvPr>
          <p:cNvSpPr>
            <a:spLocks noGrp="1"/>
          </p:cNvSpPr>
          <p:nvPr>
            <p:ph type="body" sz="quarter" idx="23"/>
          </p:nvPr>
        </p:nvSpPr>
        <p:spPr>
          <a:xfrm>
            <a:off x="6483528" y="2503852"/>
            <a:ext cx="2693129" cy="1151633"/>
          </a:xfrm>
        </p:spPr>
        <p:txBody>
          <a:bodyPr/>
          <a:lstStyle/>
          <a:p>
            <a:pPr marL="285750" indent="-285750">
              <a:buFont typeface="Arial" panose="020B0604020202020204" pitchFamily="34" charset="0"/>
              <a:buChar char="•"/>
            </a:pPr>
            <a:r>
              <a:rPr lang="en-US" dirty="0"/>
              <a:t>Responsibility to use AI for good and avoid harm.</a:t>
            </a:r>
          </a:p>
          <a:p>
            <a:pPr marL="285750" indent="-285750">
              <a:buFont typeface="Arial" panose="020B0604020202020204" pitchFamily="34" charset="0"/>
              <a:buChar char="•"/>
            </a:pPr>
            <a:r>
              <a:rPr lang="en-US" dirty="0"/>
              <a:t>Encourages the development of transparent and accountable AI systems.</a:t>
            </a:r>
          </a:p>
          <a:p>
            <a:pPr marL="285750" indent="-285750">
              <a:buFont typeface="Arial" panose="020B0604020202020204" pitchFamily="34" charset="0"/>
              <a:buChar char="•"/>
            </a:pPr>
            <a:r>
              <a:rPr lang="en-US" dirty="0"/>
              <a:t>Alignment with the Christian worldview of using </a:t>
            </a:r>
          </a:p>
          <a:p>
            <a:pPr marL="285750" indent="-285750">
              <a:buFont typeface="Arial" panose="020B0604020202020204" pitchFamily="34" charset="0"/>
              <a:buChar char="•"/>
            </a:pPr>
            <a:r>
              <a:rPr lang="en-US" dirty="0"/>
              <a:t>God's gifts for the benefit of humanity.</a:t>
            </a:r>
            <a:endParaRPr lang="en-ZA" dirty="0"/>
          </a:p>
        </p:txBody>
      </p:sp>
      <p:sp>
        <p:nvSpPr>
          <p:cNvPr id="3" name="Footer Placeholder 2">
            <a:extLst>
              <a:ext uri="{FF2B5EF4-FFF2-40B4-BE49-F238E27FC236}">
                <a16:creationId xmlns:a16="http://schemas.microsoft.com/office/drawing/2014/main" id="{CA25CFF5-858C-4164-9FC5-90CD21240E7E}"/>
              </a:ext>
            </a:extLst>
          </p:cNvPr>
          <p:cNvSpPr>
            <a:spLocks noGrp="1"/>
          </p:cNvSpPr>
          <p:nvPr>
            <p:ph type="ftr" sz="quarter" idx="3"/>
          </p:nvPr>
        </p:nvSpPr>
        <p:spPr>
          <a:xfrm rot="5400000">
            <a:off x="10541127"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dirty="0"/>
              <a:t>CNNs</a:t>
            </a:r>
            <a:endParaRPr kumimoji="0" lang="en-US" sz="900" b="0" i="0" u="none" strike="noStrike" kern="1200" cap="all" spc="400" normalizeH="0" baseline="0" noProof="0" dirty="0">
              <a:ln>
                <a:noFill/>
              </a:ln>
              <a:solidFill>
                <a:prstClr val="white"/>
              </a:solidFill>
              <a:effectLst>
                <a:outerShdw blurRad="38100" dist="38100" dir="2700000" algn="tl">
                  <a:srgbClr val="000000">
                    <a:alpha val="43137"/>
                  </a:srgbClr>
                </a:outerShdw>
              </a:effectLst>
              <a:uLnTx/>
              <a:uFillTx/>
              <a:latin typeface="Century Gothic Bold"/>
              <a:ea typeface="+mn-ea"/>
              <a:cs typeface="+mn-cs"/>
            </a:endParaRPr>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srgbClr val="0BE1FF"/>
                </a:solidFill>
                <a:effectLst>
                  <a:outerShdw blurRad="38100" dist="38100" dir="2700000" algn="tl">
                    <a:srgbClr val="000000">
                      <a:alpha val="43137"/>
                    </a:srgbClr>
                  </a:outerShdw>
                </a:effectLst>
                <a:uLnTx/>
                <a:uFillTx/>
                <a:latin typeface="Dayton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0BE1FF"/>
              </a:solidFill>
              <a:effectLst>
                <a:outerShdw blurRad="38100" dist="38100" dir="2700000" algn="tl">
                  <a:srgbClr val="000000">
                    <a:alpha val="43137"/>
                  </a:srgbClr>
                </a:outerShdw>
              </a:effectLst>
              <a:uLnTx/>
              <a:uFillTx/>
              <a:latin typeface="Daytona Pro Light"/>
              <a:ea typeface="+mn-ea"/>
              <a:cs typeface="+mn-cs"/>
            </a:endParaRPr>
          </a:p>
        </p:txBody>
      </p:sp>
      <p:cxnSp>
        <p:nvCxnSpPr>
          <p:cNvPr id="12" name="Straight Connector 11">
            <a:extLst>
              <a:ext uri="{FF2B5EF4-FFF2-40B4-BE49-F238E27FC236}">
                <a16:creationId xmlns:a16="http://schemas.microsoft.com/office/drawing/2014/main" id="{D645F8A3-F409-4E82-902F-3686B4C01A04}"/>
              </a:ext>
              <a:ext uri="{C183D7F6-B498-43B3-948B-1728B52AA6E4}">
                <adec:decorative xmlns:adec="http://schemas.microsoft.com/office/drawing/2017/decorative" val="1"/>
              </a:ext>
            </a:extLst>
          </p:cNvPr>
          <p:cNvCxnSpPr>
            <a:cxnSpLocks/>
          </p:cNvCxnSpPr>
          <p:nvPr/>
        </p:nvCxnSpPr>
        <p:spPr>
          <a:xfrm>
            <a:off x="781114" y="2366772"/>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785493-3983-4D5B-89C1-18CAAE0A872A}"/>
              </a:ext>
              <a:ext uri="{C183D7F6-B498-43B3-948B-1728B52AA6E4}">
                <adec:decorative xmlns:adec="http://schemas.microsoft.com/office/drawing/2017/decorative" val="1"/>
              </a:ext>
            </a:extLst>
          </p:cNvPr>
          <p:cNvCxnSpPr>
            <a:cxnSpLocks/>
          </p:cNvCxnSpPr>
          <p:nvPr/>
        </p:nvCxnSpPr>
        <p:spPr>
          <a:xfrm>
            <a:off x="3676709" y="2366772"/>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6572306" y="2366772"/>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61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359401" y="318079"/>
            <a:ext cx="5124189" cy="492302"/>
          </a:xfrm>
        </p:spPr>
        <p:txBody>
          <a:bodyPr/>
          <a:lstStyle/>
          <a:p>
            <a:r>
              <a:rPr lang="en-US" dirty="0"/>
              <a:t>Conclusions</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3346704" y="810380"/>
            <a:ext cx="8238743" cy="5334388"/>
          </a:xfrm>
        </p:spPr>
        <p:txBody>
          <a:bodyPr/>
          <a:lstStyle/>
          <a:p>
            <a:pPr marL="285750" indent="-285750">
              <a:buFont typeface="Arial" panose="020B0604020202020204" pitchFamily="34" charset="0"/>
              <a:buChar char="•"/>
            </a:pPr>
            <a:r>
              <a:rPr lang="en-US" sz="1350" b="1" dirty="0"/>
              <a:t>Introduction to Convolutional Neural Networks (CNNs):</a:t>
            </a:r>
          </a:p>
          <a:p>
            <a:r>
              <a:rPr lang="en-US" sz="1350" dirty="0"/>
              <a:t>CNNs are specialized neural networks for processing grid-like data like images and time-series data, mimicking the human visual cortex. They revolutionized computer vision, achieving state-of-the-art performance in tasks involving large-scale image data, thus enhancing accuracy and efficiency.</a:t>
            </a:r>
          </a:p>
          <a:p>
            <a:pPr marL="285750" indent="-285750">
              <a:buFont typeface="Arial" panose="020B0604020202020204" pitchFamily="34" charset="0"/>
              <a:buChar char="•"/>
            </a:pPr>
            <a:endParaRPr lang="en-US" sz="1350" b="1" dirty="0"/>
          </a:p>
          <a:p>
            <a:pPr marL="285750" indent="-285750">
              <a:buFont typeface="Arial" panose="020B0604020202020204" pitchFamily="34" charset="0"/>
              <a:buChar char="•"/>
            </a:pPr>
            <a:r>
              <a:rPr lang="en-US" sz="1350" b="1" dirty="0"/>
              <a:t>Core Concepts of CNNs:</a:t>
            </a:r>
          </a:p>
          <a:p>
            <a:r>
              <a:rPr lang="en-US" sz="1350" dirty="0"/>
              <a:t>Key concepts include convolutional layers for feature extraction and pooling layers for dimensionality reduction. Popular datasets are Fashion-MNIST, MNIST, CIFAR-10/100, and custom Kaggle datasets. Widely used libraries like TensorFlow, </a:t>
            </a:r>
            <a:r>
              <a:rPr lang="en-US" sz="1350" dirty="0" err="1"/>
              <a:t>Keras</a:t>
            </a:r>
            <a:r>
              <a:rPr lang="en-US" sz="1350" dirty="0"/>
              <a:t>, </a:t>
            </a:r>
            <a:r>
              <a:rPr lang="en-US" sz="1350" dirty="0" err="1"/>
              <a:t>PyTorch</a:t>
            </a:r>
            <a:r>
              <a:rPr lang="en-US" sz="1350" dirty="0"/>
              <a:t>, OpenCV, and Scikit-learn support various deep learning tasks.</a:t>
            </a:r>
          </a:p>
          <a:p>
            <a:pPr marL="285750" indent="-285750">
              <a:buFont typeface="Arial" panose="020B0604020202020204" pitchFamily="34" charset="0"/>
              <a:buChar char="•"/>
            </a:pPr>
            <a:endParaRPr lang="en-US" sz="1350" b="1" dirty="0"/>
          </a:p>
          <a:p>
            <a:pPr marL="285750" indent="-285750">
              <a:buFont typeface="Arial" panose="020B0604020202020204" pitchFamily="34" charset="0"/>
              <a:buChar char="•"/>
            </a:pPr>
            <a:r>
              <a:rPr lang="en-US" sz="1350" b="1" dirty="0"/>
              <a:t>Security Concerns with CNNs:</a:t>
            </a:r>
          </a:p>
          <a:p>
            <a:r>
              <a:rPr lang="en-US" sz="1350" dirty="0"/>
              <a:t>CNNs face threats like adversarial attacks, which subtly alter input data, and model poisoning, where training data is manipulated. These issues can lead to misclassification and compromised system integrity, highlighting the need for robust security measures in CNN applications.</a:t>
            </a:r>
          </a:p>
          <a:p>
            <a:pPr marL="285750" indent="-285750">
              <a:buFont typeface="Arial" panose="020B0604020202020204" pitchFamily="34" charset="0"/>
              <a:buChar char="•"/>
            </a:pPr>
            <a:endParaRPr lang="en-US" sz="1350" b="1" dirty="0"/>
          </a:p>
          <a:p>
            <a:pPr marL="285750" indent="-285750">
              <a:buFont typeface="Arial" panose="020B0604020202020204" pitchFamily="34" charset="0"/>
              <a:buChar char="•"/>
            </a:pPr>
            <a:r>
              <a:rPr lang="en-US" sz="1350" b="1" dirty="0"/>
              <a:t>Ethical Implications of CNNs: A Christian Perspective:</a:t>
            </a:r>
          </a:p>
          <a:p>
            <a:r>
              <a:rPr lang="en-US" sz="1350" dirty="0"/>
              <a:t>Ethical issues include privacy violations and biases in CNNs, conflicting with Christian principles of dignity and fairness. Addressing these concerns is essential for responsible AI use, promoting transparent and fair technology that benefits humanity.</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dirty="0"/>
              <a:t>CNNs</a:t>
            </a:r>
            <a:endParaRPr kumimoji="0" lang="en-US" sz="900" b="0" i="0" u="none" strike="noStrike" kern="1200" cap="all" spc="400" normalizeH="0" baseline="0" noProof="0" dirty="0">
              <a:ln>
                <a:noFill/>
              </a:ln>
              <a:solidFill>
                <a:prstClr val="white"/>
              </a:solidFill>
              <a:effectLst>
                <a:outerShdw blurRad="38100" dist="38100" dir="2700000" algn="tl">
                  <a:srgbClr val="000000">
                    <a:alpha val="43137"/>
                  </a:srgbClr>
                </a:outerShdw>
              </a:effectLst>
              <a:uLnTx/>
              <a:uFillTx/>
              <a:latin typeface="Century Gothic Bold"/>
              <a:ea typeface="+mn-ea"/>
              <a:cs typeface="+mn-cs"/>
            </a:endParaRP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A145A6-660C-42A7-85AF-AF42E3C0A892}" type="slidenum">
              <a:rPr kumimoji="0" lang="en-US" sz="1600" b="0" i="0" u="none" strike="noStrike" kern="1200" cap="none" spc="0" normalizeH="0" baseline="0" noProof="0" smtClean="0">
                <a:ln>
                  <a:noFill/>
                </a:ln>
                <a:solidFill>
                  <a:srgbClr val="0BE1FF"/>
                </a:solidFill>
                <a:effectLst/>
                <a:uLnTx/>
                <a:uFillTx/>
                <a:latin typeface="Dayton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0BE1FF"/>
              </a:solidFill>
              <a:effectLst/>
              <a:uLnTx/>
              <a:uFillTx/>
              <a:latin typeface="Daytona Pro Light"/>
              <a:ea typeface="+mn-ea"/>
              <a:cs typeface="+mn-cs"/>
            </a:endParaRPr>
          </a:p>
        </p:txBody>
      </p:sp>
    </p:spTree>
    <p:extLst>
      <p:ext uri="{BB962C8B-B14F-4D97-AF65-F5344CB8AC3E}">
        <p14:creationId xmlns:p14="http://schemas.microsoft.com/office/powerpoint/2010/main" val="294603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324010"/>
            <a:ext cx="4569572" cy="580029"/>
          </a:xfrm>
        </p:spPr>
        <p:txBody>
          <a:bodyPr/>
          <a:lstStyle/>
          <a:p>
            <a:pPr algn="ctr"/>
            <a:r>
              <a:rPr lang="en-US" dirty="0"/>
              <a:t>References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621792" y="1088238"/>
            <a:ext cx="10972799" cy="5312562"/>
          </a:xfrm>
        </p:spPr>
        <p:txBody>
          <a:bodyPr/>
          <a:lstStyle/>
          <a:p>
            <a:pPr marL="228600" indent="-228600" algn="l">
              <a:buFont typeface="+mj-lt"/>
              <a:buAutoNum type="arabicPeriod"/>
            </a:pPr>
            <a:r>
              <a:rPr lang="en-US" sz="1200" dirty="0"/>
              <a:t>Baheti, P. (2021, June 27). A comprehensive guide to convolutional neural networks. Retrieved from </a:t>
            </a:r>
            <a:r>
              <a:rPr lang="en-US" sz="1200" dirty="0">
                <a:hlinkClick r:id="rId2"/>
              </a:rPr>
              <a:t>https://www.v7labs.com/blog/convolutional-neural-networks-guide</a:t>
            </a:r>
            <a:endParaRPr lang="en-US" sz="1200" dirty="0"/>
          </a:p>
          <a:p>
            <a:pPr marL="228600" indent="-228600" algn="l">
              <a:buFont typeface="+mj-lt"/>
              <a:buAutoNum type="arabicPeriod"/>
            </a:pPr>
            <a:r>
              <a:rPr lang="en-US" sz="1200" dirty="0"/>
              <a:t>Saha, S. (2018, December 15). A comprehensive guide to convolutional neural networks — the ELI5 way. Saturn Cloud. Retrieved from </a:t>
            </a:r>
            <a:r>
              <a:rPr lang="en-US" sz="1200" dirty="0">
                <a:hlinkClick r:id="rId3"/>
              </a:rPr>
              <a:t>https://saturncloud.io/blog/a-comprehensive-guide-to-convolutional-neural-networks-the-eli5-way/</a:t>
            </a:r>
            <a:endParaRPr lang="en-US" sz="1200" dirty="0"/>
          </a:p>
          <a:p>
            <a:pPr marL="228600" indent="-228600" algn="l">
              <a:buFont typeface="+mj-lt"/>
              <a:buAutoNum type="arabicPeriod"/>
            </a:pPr>
            <a:r>
              <a:rPr lang="en-US" sz="1200" dirty="0"/>
              <a:t>Luo, Y., Ye, F., Weng, B., Du, S., &amp; Huang, T. (2021). A novel defensive strategy for facial manipulation detection combining bilateral filtering and joint adversarial training. </a:t>
            </a:r>
            <a:r>
              <a:rPr lang="en-US" sz="1200" i="1" dirty="0"/>
              <a:t>ResearchGate</a:t>
            </a:r>
            <a:r>
              <a:rPr lang="en-US" sz="1200" dirty="0"/>
              <a:t>, 2021(7), 1-10. Retrieved from </a:t>
            </a:r>
            <a:r>
              <a:rPr lang="en-US" sz="1200" dirty="0">
                <a:hlinkClick r:id="rId4"/>
              </a:rPr>
              <a:t>https://www.researchgate.net/publication/353673913_A_Novel_Defensive_Strategy_for_Facial_Manipulation_Detection_Combining_Bilateral_Filtering_and_Joint_Adversarial_Training</a:t>
            </a:r>
            <a:endParaRPr lang="en-US" sz="1200" dirty="0"/>
          </a:p>
          <a:p>
            <a:pPr marL="228600" indent="-228600" algn="l">
              <a:buFont typeface="+mj-lt"/>
              <a:buAutoNum type="arabicPeriod"/>
            </a:pPr>
            <a:r>
              <a:rPr lang="en-US" sz="1200" dirty="0"/>
              <a:t>Gupta, S. (2023, August 11). Model Poisoning: Threat and Implications for Fraud and Credit Risk. Retrieved from </a:t>
            </a:r>
            <a:r>
              <a:rPr lang="en-US" sz="1200" dirty="0">
                <a:hlinkClick r:id="rId5"/>
              </a:rPr>
              <a:t>https://www.linkedin.com/pulse/model-poisoning-threat-implications-fraud-credit-risk-sharad-gupta/</a:t>
            </a:r>
            <a:endParaRPr lang="en-US" sz="1200" dirty="0"/>
          </a:p>
          <a:p>
            <a:pPr marL="228600" indent="-228600" algn="l">
              <a:buFont typeface="+mj-lt"/>
              <a:buAutoNum type="arabicPeriod"/>
            </a:pPr>
            <a:endParaRPr lang="en-US" sz="1200" dirty="0"/>
          </a:p>
          <a:p>
            <a:endParaRPr lang="en-ZA" sz="1200"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dirty="0"/>
              <a:t>CNNs</a:t>
            </a:r>
            <a:endParaRPr kumimoji="0" lang="en-US" sz="900" b="0" i="0" u="none" strike="noStrike" kern="1200" cap="all" spc="400" normalizeH="0" baseline="0" noProof="0" dirty="0">
              <a:ln>
                <a:noFill/>
              </a:ln>
              <a:solidFill>
                <a:prstClr val="white"/>
              </a:solidFill>
              <a:effectLst>
                <a:outerShdw blurRad="38100" dist="38100" dir="2700000" algn="tl">
                  <a:srgbClr val="000000">
                    <a:alpha val="43137"/>
                  </a:srgbClr>
                </a:outerShdw>
              </a:effectLst>
              <a:uLnTx/>
              <a:uFillTx/>
              <a:latin typeface="Century Gothic Bold"/>
              <a:ea typeface="+mn-ea"/>
              <a:cs typeface="+mn-cs"/>
            </a:endParaRP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srgbClr val="0BE1FF"/>
                </a:solidFill>
                <a:effectLst/>
                <a:uLnTx/>
                <a:uFillTx/>
                <a:latin typeface="Dayton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0BE1FF"/>
              </a:solidFill>
              <a:effectLst/>
              <a:uLnTx/>
              <a:uFillTx/>
              <a:latin typeface="Daytona Pro Light"/>
              <a:ea typeface="+mn-ea"/>
              <a:cs typeface="+mn-cs"/>
            </a:endParaRPr>
          </a:p>
        </p:txBody>
      </p:sp>
    </p:spTree>
    <p:extLst>
      <p:ext uri="{BB962C8B-B14F-4D97-AF65-F5344CB8AC3E}">
        <p14:creationId xmlns:p14="http://schemas.microsoft.com/office/powerpoint/2010/main" val="817633837"/>
      </p:ext>
    </p:extLst>
  </p:cSld>
  <p:clrMapOvr>
    <a:masterClrMapping/>
  </p:clrMapOvr>
</p:sld>
</file>

<file path=ppt/theme/theme1.xml><?xml version="1.0" encoding="utf-8"?>
<a:theme xmlns:a="http://schemas.openxmlformats.org/drawingml/2006/main" name="1_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2134</TotalTime>
  <Words>1161</Words>
  <Application>Microsoft Office PowerPoint</Application>
  <PresentationFormat>Widescreen</PresentationFormat>
  <Paragraphs>111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Century Gothic Bold</vt:lpstr>
      <vt:lpstr>Courier New</vt:lpstr>
      <vt:lpstr>Daytona Pro Light</vt:lpstr>
      <vt:lpstr>1_Office Theme</vt:lpstr>
      <vt:lpstr>   Convolutional Neural Networks(CNNs)  </vt:lpstr>
      <vt:lpstr>Table of contents</vt:lpstr>
      <vt:lpstr>Introduction to Convolutional Neural Networks (CNNs)</vt:lpstr>
      <vt:lpstr>Core Concepts of CNNs</vt:lpstr>
      <vt:lpstr> Security Concerns with CNNs</vt:lpstr>
      <vt:lpstr>Ethical Implications of CNNs: A Christian Perspective</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Jovan Thompson</dc:creator>
  <cp:lastModifiedBy>Jovan Thompson</cp:lastModifiedBy>
  <cp:revision>52</cp:revision>
  <dcterms:created xsi:type="dcterms:W3CDTF">2024-06-26T15:05:10Z</dcterms:created>
  <dcterms:modified xsi:type="dcterms:W3CDTF">2025-01-14T18:07:08Z</dcterms:modified>
</cp:coreProperties>
</file>